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
  </p:notesMasterIdLst>
  <p:sldIdLst>
    <p:sldId id="257" r:id="rId2"/>
    <p:sldId id="263" r:id="rId3"/>
    <p:sldId id="264" r:id="rId4"/>
    <p:sldId id="265" r:id="rId5"/>
    <p:sldId id="266" r:id="rId6"/>
    <p:sldId id="267" r:id="rId7"/>
    <p:sldId id="268" r:id="rId8"/>
    <p:sldId id="270" r:id="rId9"/>
    <p:sldId id="271" r:id="rId10"/>
    <p:sldId id="269"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Nunito"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2E9371-E4F9-44CD-B6EE-5400AF40DFDB}">
  <a:tblStyle styleId="{062E9371-E4F9-44CD-B6EE-5400AF40DFD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d70f5f5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d70f5f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None/>
            </a:pPr>
            <a:r>
              <a:rPr lang="en" sz="1200">
                <a:solidFill>
                  <a:schemeClr val="dk1"/>
                </a:solidFill>
              </a:rPr>
              <a:t>Dado lo anterior, la lógica de programación implica poder desarrollar un conjunto de sentencias (oraciones en forma lógica), que expresen hechos y reglas sobre algún problema.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48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0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690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63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74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29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08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c86952c4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c86952c4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74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1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1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una columnas">
  <p:cSld name="TITLE_AND_TWO_COLUMNS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12"/>
          <p:cNvSpPr txBox="1">
            <a:spLocks noGrp="1"/>
          </p:cNvSpPr>
          <p:nvPr>
            <p:ph type="body" idx="1"/>
          </p:nvPr>
        </p:nvSpPr>
        <p:spPr>
          <a:xfrm>
            <a:off x="311700" y="1152475"/>
            <a:ext cx="8481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ca">
  <p:cSld name="TITLE_ONLY_1">
    <p:bg>
      <p:bgPr>
        <a:blipFill>
          <a:blip r:embed="rId2">
            <a:alphaModFix/>
          </a:blip>
          <a:stretch>
            <a:fillRect/>
          </a:stretch>
        </a:blip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n y una columna">
  <p:cSld name="ONE_COLUMN_TEX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976575" y="396050"/>
            <a:ext cx="385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5"/>
          <p:cNvSpPr txBox="1">
            <a:spLocks noGrp="1"/>
          </p:cNvSpPr>
          <p:nvPr>
            <p:ph type="body" idx="1"/>
          </p:nvPr>
        </p:nvSpPr>
        <p:spPr>
          <a:xfrm>
            <a:off x="4976575" y="1230050"/>
            <a:ext cx="38523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E7CC3"/>
              </a:buClr>
              <a:buSzPts val="12000"/>
              <a:buNone/>
              <a:defRPr sz="12000">
                <a:solidFill>
                  <a:srgbClr val="8E7CC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 name="Google Shape;66;p1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 name="Google Shape;7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sin logo">
  <p:cSld name="TITLE_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txBox="1">
            <a:spLocks noGrp="1"/>
          </p:cNvSpPr>
          <p:nvPr>
            <p:ph type="ctrTitle"/>
          </p:nvPr>
        </p:nvSpPr>
        <p:spPr>
          <a:xfrm>
            <a:off x="390525" y="1819275"/>
            <a:ext cx="8222100" cy="93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8" name="Google Shape;78;p2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9" name="Google Shape;79;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apositiva de título 1">
  <p:cSld name="TITLE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3"/>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82" name="Google Shape;82;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dos columnas 1">
  <p:cSld name="TITLE_AND_TWO_COLUMNS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4"/>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 name="Google Shape;86;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87" name="Google Shape;87;p24"/>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ca 1">
  <p:cSld name="TITLE_ONLY_1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2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una columnas 1">
  <p:cSld name="TITLE_AND_TWO_COLUMNS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6"/>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26"/>
          <p:cNvSpPr txBox="1">
            <a:spLocks noGrp="1"/>
          </p:cNvSpPr>
          <p:nvPr>
            <p:ph type="body" idx="1"/>
          </p:nvPr>
        </p:nvSpPr>
        <p:spPr>
          <a:xfrm>
            <a:off x="311700" y="1152475"/>
            <a:ext cx="8481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93" name="Google Shape;93;p26"/>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n y una columna 1 1">
  <p:cSld name="ONE_COLUMN_TEXT_1_1">
    <p:spTree>
      <p:nvGrpSpPr>
        <p:cNvPr id="1" name="Shape 94"/>
        <p:cNvGrpSpPr/>
        <p:nvPr/>
      </p:nvGrpSpPr>
      <p:grpSpPr>
        <a:xfrm>
          <a:off x="0" y="0"/>
          <a:ext cx="0" cy="0"/>
          <a:chOff x="0" y="0"/>
          <a:chExt cx="0" cy="0"/>
        </a:xfrm>
      </p:grpSpPr>
      <p:sp>
        <p:nvSpPr>
          <p:cNvPr id="95" name="Google Shape;95;p27"/>
          <p:cNvSpPr/>
          <p:nvPr/>
        </p:nvSpPr>
        <p:spPr>
          <a:xfrm flipH="1">
            <a:off x="-50200" y="-42975"/>
            <a:ext cx="4679700" cy="5220000"/>
          </a:xfrm>
          <a:prstGeom prst="rect">
            <a:avLst/>
          </a:prstGeom>
          <a:solidFill>
            <a:srgbClr val="44184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27"/>
          <p:cNvSpPr txBox="1">
            <a:spLocks noGrp="1"/>
          </p:cNvSpPr>
          <p:nvPr>
            <p:ph type="title"/>
          </p:nvPr>
        </p:nvSpPr>
        <p:spPr>
          <a:xfrm>
            <a:off x="363500" y="396050"/>
            <a:ext cx="385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27"/>
          <p:cNvSpPr txBox="1">
            <a:spLocks noGrp="1"/>
          </p:cNvSpPr>
          <p:nvPr>
            <p:ph type="body" idx="1"/>
          </p:nvPr>
        </p:nvSpPr>
        <p:spPr>
          <a:xfrm>
            <a:off x="363500" y="1230050"/>
            <a:ext cx="38523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pic>
        <p:nvPicPr>
          <p:cNvPr id="98" name="Google Shape;98;p27"/>
          <p:cNvPicPr preferRelativeResize="0"/>
          <p:nvPr/>
        </p:nvPicPr>
        <p:blipFill rotWithShape="1">
          <a:blip r:embed="rId2">
            <a:alphaModFix/>
          </a:blip>
          <a:srcRect b="10"/>
          <a:stretch/>
        </p:blipFill>
        <p:spPr>
          <a:xfrm>
            <a:off x="8098550" y="4658950"/>
            <a:ext cx="937950" cy="35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240100" y="821550"/>
            <a:ext cx="7786800" cy="603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4"/>
          <p:cNvSpPr txBox="1">
            <a:spLocks noGrp="1"/>
          </p:cNvSpPr>
          <p:nvPr>
            <p:ph type="subTitle" idx="1"/>
          </p:nvPr>
        </p:nvSpPr>
        <p:spPr>
          <a:xfrm>
            <a:off x="265500" y="1424850"/>
            <a:ext cx="5484300" cy="3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7" name="Google Shape;17;p4"/>
          <p:cNvSpPr txBox="1">
            <a:spLocks noGrp="1"/>
          </p:cNvSpPr>
          <p:nvPr>
            <p:ph type="body" idx="2"/>
          </p:nvPr>
        </p:nvSpPr>
        <p:spPr>
          <a:xfrm>
            <a:off x="311700" y="2155325"/>
            <a:ext cx="3999900" cy="2413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tividades"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293025" y="1547775"/>
            <a:ext cx="3468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a:spLocks noGrp="1"/>
          </p:cNvSpPr>
          <p:nvPr>
            <p:ph type="subTitle" idx="1"/>
          </p:nvPr>
        </p:nvSpPr>
        <p:spPr>
          <a:xfrm>
            <a:off x="4293025" y="2921425"/>
            <a:ext cx="2663100" cy="3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jercicio">
  <p:cSld name="TITLE_AND_BODY_2">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a:spLocks noGrp="1"/>
          </p:cNvSpPr>
          <p:nvPr>
            <p:ph type="subTitle" idx="1"/>
          </p:nvPr>
        </p:nvSpPr>
        <p:spPr>
          <a:xfrm>
            <a:off x="4751300" y="2785375"/>
            <a:ext cx="3018000" cy="35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idad">
  <p:cSld name="TITLE_AND_BODY_2_1">
    <p:bg>
      <p:bgPr>
        <a:blipFill>
          <a:blip r:embed="rId2">
            <a:alphaModFix/>
          </a:blip>
          <a:stretch>
            <a:fillRect/>
          </a:stretch>
        </a:blipFill>
        <a:effectLst/>
      </p:bgPr>
    </p:bg>
    <p:spTree>
      <p:nvGrpSpPr>
        <p:cNvPr id="1"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a:spLocks noGrp="1"/>
          </p:cNvSpPr>
          <p:nvPr>
            <p:ph type="subTitle" idx="1"/>
          </p:nvPr>
        </p:nvSpPr>
        <p:spPr>
          <a:xfrm>
            <a:off x="4751300" y="2785375"/>
            <a:ext cx="3018000" cy="35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tividad 1">
  <p:cSld name="TITLE_AND_BODY_2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a:spLocks noGrp="1"/>
          </p:cNvSpPr>
          <p:nvPr>
            <p:ph type="subTitle" idx="1"/>
          </p:nvPr>
        </p:nvSpPr>
        <p:spPr>
          <a:xfrm>
            <a:off x="4751300" y="2785375"/>
            <a:ext cx="3018000" cy="35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tivo">
  <p:cSld name="TITLE_AND_BODY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99450" y="459373"/>
            <a:ext cx="5345100" cy="7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a:spLocks noGrp="1"/>
          </p:cNvSpPr>
          <p:nvPr>
            <p:ph type="subTitle" idx="1"/>
          </p:nvPr>
        </p:nvSpPr>
        <p:spPr>
          <a:xfrm>
            <a:off x="1228325" y="1868825"/>
            <a:ext cx="66768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jetivo 1">
  <p:cSld name="TITLE_AND_BODY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899450" y="459373"/>
            <a:ext cx="5345100" cy="7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a:spLocks noGrp="1"/>
          </p:cNvSpPr>
          <p:nvPr>
            <p:ph type="subTitle" idx="1"/>
          </p:nvPr>
        </p:nvSpPr>
        <p:spPr>
          <a:xfrm>
            <a:off x="1228325" y="1868825"/>
            <a:ext cx="66768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9"/>
          <p:cNvSpPr txBox="1">
            <a:spLocks noGrp="1"/>
          </p:cNvSpPr>
          <p:nvPr>
            <p:ph type="ctrTitle"/>
          </p:nvPr>
        </p:nvSpPr>
        <p:spPr>
          <a:xfrm>
            <a:off x="311700" y="1116925"/>
            <a:ext cx="8520600" cy="23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CSS Architectures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ítulo 2">
            <a:extLst>
              <a:ext uri="{FF2B5EF4-FFF2-40B4-BE49-F238E27FC236}">
                <a16:creationId xmlns:a16="http://schemas.microsoft.com/office/drawing/2014/main" id="{6C8563AC-F042-3597-2C18-3B4DAD05DC79}"/>
              </a:ext>
            </a:extLst>
          </p:cNvPr>
          <p:cNvSpPr>
            <a:spLocks noGrp="1"/>
          </p:cNvSpPr>
          <p:nvPr>
            <p:ph type="title"/>
          </p:nvPr>
        </p:nvSpPr>
        <p:spPr>
          <a:xfrm>
            <a:off x="311700" y="109017"/>
            <a:ext cx="8520600" cy="572700"/>
          </a:xfrm>
        </p:spPr>
        <p:txBody>
          <a:bodyPr/>
          <a:lstStyle/>
          <a:p>
            <a:r>
              <a:rPr lang="es-CO" dirty="0"/>
              <a:t>Beneficios</a:t>
            </a:r>
          </a:p>
        </p:txBody>
      </p:sp>
      <p:sp>
        <p:nvSpPr>
          <p:cNvPr id="5" name="CuadroTexto 4">
            <a:extLst>
              <a:ext uri="{FF2B5EF4-FFF2-40B4-BE49-F238E27FC236}">
                <a16:creationId xmlns:a16="http://schemas.microsoft.com/office/drawing/2014/main" id="{2B92632E-7A44-7FD7-5701-7E3210A4F9F4}"/>
              </a:ext>
            </a:extLst>
          </p:cNvPr>
          <p:cNvSpPr txBox="1"/>
          <p:nvPr/>
        </p:nvSpPr>
        <p:spPr>
          <a:xfrm>
            <a:off x="1003610" y="1174060"/>
            <a:ext cx="7315200" cy="3108543"/>
          </a:xfrm>
          <a:prstGeom prst="rect">
            <a:avLst/>
          </a:prstGeom>
          <a:noFill/>
        </p:spPr>
        <p:txBody>
          <a:bodyPr wrap="square">
            <a:spAutoFit/>
          </a:bodyPr>
          <a:lstStyle/>
          <a:p>
            <a:r>
              <a:rPr lang="es-MX" b="1" i="0" dirty="0">
                <a:solidFill>
                  <a:srgbClr val="252525"/>
                </a:solidFill>
                <a:effectLst/>
                <a:latin typeface="Nunito" pitchFamily="2" charset="0"/>
              </a:rPr>
              <a:t>Modularidad </a:t>
            </a:r>
          </a:p>
          <a:p>
            <a:r>
              <a:rPr lang="es-MX" b="0" i="0" dirty="0">
                <a:solidFill>
                  <a:srgbClr val="252525"/>
                </a:solidFill>
                <a:effectLst/>
                <a:latin typeface="Nunito" pitchFamily="2" charset="0"/>
              </a:rPr>
              <a:t>Los estilos de bloque nunca dependen de otros elementos de una página, por lo que nunca experimentará problemas debido al uso en cascada. También tienes la posibilidad de transferir bloques de tus proyectos terminados a otros nuevos.</a:t>
            </a:r>
          </a:p>
          <a:p>
            <a:endParaRPr lang="es-MX" dirty="0">
              <a:solidFill>
                <a:srgbClr val="252525"/>
              </a:solidFill>
              <a:latin typeface="Nunito" pitchFamily="2" charset="0"/>
            </a:endParaRPr>
          </a:p>
          <a:p>
            <a:r>
              <a:rPr lang="es-MX" b="1" i="0" dirty="0" err="1">
                <a:solidFill>
                  <a:srgbClr val="252525"/>
                </a:solidFill>
                <a:effectLst/>
                <a:latin typeface="Nunito" pitchFamily="2" charset="0"/>
              </a:rPr>
              <a:t>Reutilizabilidad</a:t>
            </a:r>
            <a:r>
              <a:rPr lang="es-MX" b="0" i="0" dirty="0">
                <a:solidFill>
                  <a:srgbClr val="252525"/>
                </a:solidFill>
                <a:effectLst/>
                <a:latin typeface="Nunito" pitchFamily="2" charset="0"/>
              </a:rPr>
              <a:t> </a:t>
            </a:r>
          </a:p>
          <a:p>
            <a:r>
              <a:rPr lang="es-MX" b="0" i="0" dirty="0">
                <a:solidFill>
                  <a:srgbClr val="252525"/>
                </a:solidFill>
                <a:effectLst/>
                <a:latin typeface="Nunito" pitchFamily="2" charset="0"/>
              </a:rPr>
              <a:t>Componer bloques independientes de diferentes maneras y reutilizarlos de forma inteligente reduce la cantidad de código CSS que tendrás que mantener. Con un conjunto de pautas de estilo implementadas, puedes crear una biblioteca de bloques, haciendo que tu CSS sea súper efectivo. </a:t>
            </a:r>
          </a:p>
          <a:p>
            <a:endParaRPr lang="es-MX" dirty="0">
              <a:solidFill>
                <a:srgbClr val="252525"/>
              </a:solidFill>
              <a:latin typeface="Nunito" pitchFamily="2" charset="0"/>
            </a:endParaRPr>
          </a:p>
          <a:p>
            <a:r>
              <a:rPr lang="es-MX" b="1" i="0" dirty="0">
                <a:solidFill>
                  <a:srgbClr val="252525"/>
                </a:solidFill>
                <a:effectLst/>
                <a:latin typeface="Nunito" pitchFamily="2" charset="0"/>
              </a:rPr>
              <a:t>Estructura</a:t>
            </a:r>
            <a:r>
              <a:rPr lang="es-MX" b="0" i="0" dirty="0">
                <a:solidFill>
                  <a:srgbClr val="252525"/>
                </a:solidFill>
                <a:effectLst/>
                <a:latin typeface="Nunito" pitchFamily="2" charset="0"/>
              </a:rPr>
              <a:t> </a:t>
            </a:r>
          </a:p>
          <a:p>
            <a:r>
              <a:rPr lang="es-MX" b="0" i="0" dirty="0">
                <a:solidFill>
                  <a:srgbClr val="252525"/>
                </a:solidFill>
                <a:effectLst/>
                <a:latin typeface="Nunito" pitchFamily="2" charset="0"/>
              </a:rPr>
              <a:t>La metodología BEM le da a su código CSS una estructura sólida que sigue siendo simple y fácil de entender.</a:t>
            </a:r>
            <a:endParaRPr lang="es-CO" dirty="0">
              <a:latin typeface="Nunito" pitchFamily="2" charset="0"/>
            </a:endParaRPr>
          </a:p>
        </p:txBody>
      </p:sp>
    </p:spTree>
    <p:extLst>
      <p:ext uri="{BB962C8B-B14F-4D97-AF65-F5344CB8AC3E}">
        <p14:creationId xmlns:p14="http://schemas.microsoft.com/office/powerpoint/2010/main" val="276454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ítulo 2">
            <a:extLst>
              <a:ext uri="{FF2B5EF4-FFF2-40B4-BE49-F238E27FC236}">
                <a16:creationId xmlns:a16="http://schemas.microsoft.com/office/drawing/2014/main" id="{61E3E3D4-8C78-4405-F283-CF2391E25C0A}"/>
              </a:ext>
            </a:extLst>
          </p:cNvPr>
          <p:cNvSpPr>
            <a:spLocks noGrp="1"/>
          </p:cNvSpPr>
          <p:nvPr>
            <p:ph type="title"/>
          </p:nvPr>
        </p:nvSpPr>
        <p:spPr/>
        <p:txBody>
          <a:bodyPr/>
          <a:lstStyle/>
          <a:p>
            <a:r>
              <a:rPr lang="es-CO" dirty="0"/>
              <a:t>BEM </a:t>
            </a:r>
          </a:p>
        </p:txBody>
      </p:sp>
      <p:sp>
        <p:nvSpPr>
          <p:cNvPr id="2" name="Google Shape;146;p35">
            <a:extLst>
              <a:ext uri="{FF2B5EF4-FFF2-40B4-BE49-F238E27FC236}">
                <a16:creationId xmlns:a16="http://schemas.microsoft.com/office/drawing/2014/main" id="{7FF9CBE0-1DD7-E2FD-3439-BC4BA65F8284}"/>
              </a:ext>
            </a:extLst>
          </p:cNvPr>
          <p:cNvSpPr txBox="1"/>
          <p:nvPr/>
        </p:nvSpPr>
        <p:spPr>
          <a:xfrm>
            <a:off x="707120" y="1217018"/>
            <a:ext cx="7729758" cy="249296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MX" sz="2500" dirty="0">
                <a:solidFill>
                  <a:schemeClr val="dk1"/>
                </a:solidFill>
                <a:latin typeface="Nunito" pitchFamily="2" charset="0"/>
              </a:rPr>
              <a:t>La metodología Block, </a:t>
            </a:r>
            <a:r>
              <a:rPr lang="es-MX" sz="2500" dirty="0" err="1">
                <a:solidFill>
                  <a:schemeClr val="dk1"/>
                </a:solidFill>
                <a:latin typeface="Nunito" pitchFamily="2" charset="0"/>
              </a:rPr>
              <a:t>Element</a:t>
            </a:r>
            <a:r>
              <a:rPr lang="es-MX" sz="2500" dirty="0">
                <a:solidFill>
                  <a:schemeClr val="dk1"/>
                </a:solidFill>
                <a:latin typeface="Nunito" pitchFamily="2" charset="0"/>
              </a:rPr>
              <a:t>, </a:t>
            </a:r>
            <a:r>
              <a:rPr lang="es-MX" sz="2500" dirty="0" err="1">
                <a:solidFill>
                  <a:schemeClr val="dk1"/>
                </a:solidFill>
                <a:latin typeface="Nunito" pitchFamily="2" charset="0"/>
              </a:rPr>
              <a:t>Modifier</a:t>
            </a:r>
            <a:r>
              <a:rPr lang="es-MX" sz="2500" dirty="0">
                <a:solidFill>
                  <a:schemeClr val="dk1"/>
                </a:solidFill>
                <a:latin typeface="Nunito" pitchFamily="2" charset="0"/>
              </a:rPr>
              <a:t> (comúnmente conocida como BEM) es una convención de nomenclatura popular para clases en HTML y CSS.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ítulo 2">
            <a:extLst>
              <a:ext uri="{FF2B5EF4-FFF2-40B4-BE49-F238E27FC236}">
                <a16:creationId xmlns:a16="http://schemas.microsoft.com/office/drawing/2014/main" id="{61E3E3D4-8C78-4405-F283-CF2391E25C0A}"/>
              </a:ext>
            </a:extLst>
          </p:cNvPr>
          <p:cNvSpPr>
            <a:spLocks noGrp="1"/>
          </p:cNvSpPr>
          <p:nvPr>
            <p:ph type="title"/>
          </p:nvPr>
        </p:nvSpPr>
        <p:spPr/>
        <p:txBody>
          <a:bodyPr/>
          <a:lstStyle/>
          <a:p>
            <a:r>
              <a:rPr lang="es-CO" dirty="0"/>
              <a:t>Caso tradicional</a:t>
            </a:r>
          </a:p>
        </p:txBody>
      </p:sp>
      <p:pic>
        <p:nvPicPr>
          <p:cNvPr id="4" name="Imagen 3">
            <a:extLst>
              <a:ext uri="{FF2B5EF4-FFF2-40B4-BE49-F238E27FC236}">
                <a16:creationId xmlns:a16="http://schemas.microsoft.com/office/drawing/2014/main" id="{0EB34A64-5842-CE68-062B-45701DE29106}"/>
              </a:ext>
            </a:extLst>
          </p:cNvPr>
          <p:cNvPicPr>
            <a:picLocks noChangeAspect="1"/>
          </p:cNvPicPr>
          <p:nvPr/>
        </p:nvPicPr>
        <p:blipFill>
          <a:blip r:embed="rId3"/>
          <a:srcRect l="8130" t="14742" r="51138" b="69214"/>
          <a:stretch/>
        </p:blipFill>
        <p:spPr>
          <a:xfrm>
            <a:off x="0" y="1248937"/>
            <a:ext cx="4764388" cy="1055584"/>
          </a:xfrm>
          <a:prstGeom prst="rect">
            <a:avLst/>
          </a:prstGeom>
        </p:spPr>
      </p:pic>
      <p:pic>
        <p:nvPicPr>
          <p:cNvPr id="5" name="Imagen 4">
            <a:extLst>
              <a:ext uri="{FF2B5EF4-FFF2-40B4-BE49-F238E27FC236}">
                <a16:creationId xmlns:a16="http://schemas.microsoft.com/office/drawing/2014/main" id="{2FA14D7A-B5A0-1F9E-04E4-414525609A5B}"/>
              </a:ext>
            </a:extLst>
          </p:cNvPr>
          <p:cNvPicPr>
            <a:picLocks noChangeAspect="1"/>
          </p:cNvPicPr>
          <p:nvPr/>
        </p:nvPicPr>
        <p:blipFill>
          <a:blip r:embed="rId3"/>
          <a:srcRect l="7793" t="53554" r="51475" b="21567"/>
          <a:stretch/>
        </p:blipFill>
        <p:spPr>
          <a:xfrm>
            <a:off x="1" y="2571750"/>
            <a:ext cx="4764387" cy="1636866"/>
          </a:xfrm>
          <a:prstGeom prst="rect">
            <a:avLst/>
          </a:prstGeom>
        </p:spPr>
      </p:pic>
      <p:pic>
        <p:nvPicPr>
          <p:cNvPr id="6" name="Imagen 5">
            <a:extLst>
              <a:ext uri="{FF2B5EF4-FFF2-40B4-BE49-F238E27FC236}">
                <a16:creationId xmlns:a16="http://schemas.microsoft.com/office/drawing/2014/main" id="{E314080B-91CB-5DCC-F483-DA4BE9E0BF0D}"/>
              </a:ext>
            </a:extLst>
          </p:cNvPr>
          <p:cNvPicPr>
            <a:picLocks noChangeAspect="1"/>
          </p:cNvPicPr>
          <p:nvPr/>
        </p:nvPicPr>
        <p:blipFill>
          <a:blip r:embed="rId3"/>
          <a:srcRect l="61210" t="11921" r="3011" b="5642"/>
          <a:stretch/>
        </p:blipFill>
        <p:spPr>
          <a:xfrm>
            <a:off x="5175269" y="0"/>
            <a:ext cx="3968731" cy="5143500"/>
          </a:xfrm>
          <a:prstGeom prst="rect">
            <a:avLst/>
          </a:prstGeom>
        </p:spPr>
      </p:pic>
    </p:spTree>
    <p:extLst>
      <p:ext uri="{BB962C8B-B14F-4D97-AF65-F5344CB8AC3E}">
        <p14:creationId xmlns:p14="http://schemas.microsoft.com/office/powerpoint/2010/main" val="186530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ítulo 2">
            <a:extLst>
              <a:ext uri="{FF2B5EF4-FFF2-40B4-BE49-F238E27FC236}">
                <a16:creationId xmlns:a16="http://schemas.microsoft.com/office/drawing/2014/main" id="{61E3E3D4-8C78-4405-F283-CF2391E25C0A}"/>
              </a:ext>
            </a:extLst>
          </p:cNvPr>
          <p:cNvSpPr>
            <a:spLocks noGrp="1"/>
          </p:cNvSpPr>
          <p:nvPr>
            <p:ph type="title"/>
          </p:nvPr>
        </p:nvSpPr>
        <p:spPr/>
        <p:txBody>
          <a:bodyPr/>
          <a:lstStyle/>
          <a:p>
            <a:r>
              <a:rPr lang="es-CO" dirty="0"/>
              <a:t>Caso tradicional</a:t>
            </a:r>
          </a:p>
        </p:txBody>
      </p:sp>
      <p:pic>
        <p:nvPicPr>
          <p:cNvPr id="4" name="Imagen 3">
            <a:extLst>
              <a:ext uri="{FF2B5EF4-FFF2-40B4-BE49-F238E27FC236}">
                <a16:creationId xmlns:a16="http://schemas.microsoft.com/office/drawing/2014/main" id="{0EB34A64-5842-CE68-062B-45701DE29106}"/>
              </a:ext>
            </a:extLst>
          </p:cNvPr>
          <p:cNvPicPr>
            <a:picLocks noChangeAspect="1"/>
          </p:cNvPicPr>
          <p:nvPr/>
        </p:nvPicPr>
        <p:blipFill>
          <a:blip r:embed="rId3"/>
          <a:srcRect l="8130" t="14742" r="51138" b="69214"/>
          <a:stretch/>
        </p:blipFill>
        <p:spPr>
          <a:xfrm>
            <a:off x="0" y="1248937"/>
            <a:ext cx="4764388" cy="1055584"/>
          </a:xfrm>
          <a:prstGeom prst="rect">
            <a:avLst/>
          </a:prstGeom>
        </p:spPr>
      </p:pic>
      <p:pic>
        <p:nvPicPr>
          <p:cNvPr id="7" name="Imagen 6">
            <a:extLst>
              <a:ext uri="{FF2B5EF4-FFF2-40B4-BE49-F238E27FC236}">
                <a16:creationId xmlns:a16="http://schemas.microsoft.com/office/drawing/2014/main" id="{69561EC8-D6B5-A29A-8BBE-EDEC7073FBC9}"/>
              </a:ext>
            </a:extLst>
          </p:cNvPr>
          <p:cNvPicPr>
            <a:picLocks noChangeAspect="1"/>
          </p:cNvPicPr>
          <p:nvPr/>
        </p:nvPicPr>
        <p:blipFill>
          <a:blip r:embed="rId4"/>
          <a:srcRect l="8130" t="52466" r="51545" b="21951"/>
          <a:stretch/>
        </p:blipFill>
        <p:spPr>
          <a:xfrm>
            <a:off x="0" y="2438333"/>
            <a:ext cx="4770806" cy="1702487"/>
          </a:xfrm>
          <a:prstGeom prst="rect">
            <a:avLst/>
          </a:prstGeom>
        </p:spPr>
      </p:pic>
      <p:pic>
        <p:nvPicPr>
          <p:cNvPr id="9" name="Imagen 8">
            <a:extLst>
              <a:ext uri="{FF2B5EF4-FFF2-40B4-BE49-F238E27FC236}">
                <a16:creationId xmlns:a16="http://schemas.microsoft.com/office/drawing/2014/main" id="{593585A6-B711-F1B8-EAE4-37B2B11DA4B0}"/>
              </a:ext>
            </a:extLst>
          </p:cNvPr>
          <p:cNvPicPr>
            <a:picLocks noChangeAspect="1"/>
          </p:cNvPicPr>
          <p:nvPr/>
        </p:nvPicPr>
        <p:blipFill>
          <a:blip r:embed="rId4"/>
          <a:srcRect l="61058" t="14454" r="2357" b="23541"/>
          <a:stretch/>
        </p:blipFill>
        <p:spPr>
          <a:xfrm>
            <a:off x="5003232" y="535258"/>
            <a:ext cx="4140768" cy="3947532"/>
          </a:xfrm>
          <a:prstGeom prst="rect">
            <a:avLst/>
          </a:prstGeom>
        </p:spPr>
      </p:pic>
    </p:spTree>
    <p:extLst>
      <p:ext uri="{BB962C8B-B14F-4D97-AF65-F5344CB8AC3E}">
        <p14:creationId xmlns:p14="http://schemas.microsoft.com/office/powerpoint/2010/main" val="62135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5" name="Imagen 4">
            <a:extLst>
              <a:ext uri="{FF2B5EF4-FFF2-40B4-BE49-F238E27FC236}">
                <a16:creationId xmlns:a16="http://schemas.microsoft.com/office/drawing/2014/main" id="{8E872232-40E4-6EAD-A638-A458A2AA2EFC}"/>
              </a:ext>
            </a:extLst>
          </p:cNvPr>
          <p:cNvPicPr>
            <a:picLocks noChangeAspect="1"/>
          </p:cNvPicPr>
          <p:nvPr/>
        </p:nvPicPr>
        <p:blipFill>
          <a:blip r:embed="rId3"/>
          <a:srcRect b="81208"/>
          <a:stretch/>
        </p:blipFill>
        <p:spPr>
          <a:xfrm>
            <a:off x="0" y="1015958"/>
            <a:ext cx="9160208" cy="968299"/>
          </a:xfrm>
          <a:prstGeom prst="rect">
            <a:avLst/>
          </a:prstGeom>
        </p:spPr>
      </p:pic>
      <p:sp>
        <p:nvSpPr>
          <p:cNvPr id="10" name="Título 2">
            <a:extLst>
              <a:ext uri="{FF2B5EF4-FFF2-40B4-BE49-F238E27FC236}">
                <a16:creationId xmlns:a16="http://schemas.microsoft.com/office/drawing/2014/main" id="{14A160B5-1939-99C8-FA0D-47892AAC75EC}"/>
              </a:ext>
            </a:extLst>
          </p:cNvPr>
          <p:cNvSpPr>
            <a:spLocks noGrp="1"/>
          </p:cNvSpPr>
          <p:nvPr>
            <p:ph type="title"/>
          </p:nvPr>
        </p:nvSpPr>
        <p:spPr>
          <a:xfrm>
            <a:off x="311700" y="109017"/>
            <a:ext cx="8520600" cy="572700"/>
          </a:xfrm>
        </p:spPr>
        <p:txBody>
          <a:bodyPr/>
          <a:lstStyle/>
          <a:p>
            <a:pPr algn="l"/>
            <a:r>
              <a:rPr lang="es-CO" b="1" i="0" dirty="0">
                <a:effectLst/>
                <a:latin typeface="Nunito" pitchFamily="2" charset="0"/>
              </a:rPr>
              <a:t>Blocks, </a:t>
            </a:r>
            <a:r>
              <a:rPr lang="es-CO" b="1" i="0" dirty="0" err="1">
                <a:effectLst/>
                <a:latin typeface="Nunito" pitchFamily="2" charset="0"/>
              </a:rPr>
              <a:t>Elements</a:t>
            </a:r>
            <a:r>
              <a:rPr lang="es-CO" b="1" i="0" dirty="0">
                <a:effectLst/>
                <a:latin typeface="Nunito" pitchFamily="2" charset="0"/>
              </a:rPr>
              <a:t> and </a:t>
            </a:r>
            <a:r>
              <a:rPr lang="es-CO" b="1" i="0" dirty="0" err="1">
                <a:effectLst/>
                <a:latin typeface="Nunito" pitchFamily="2" charset="0"/>
              </a:rPr>
              <a:t>Modifiers</a:t>
            </a:r>
            <a:endParaRPr lang="es-CO" b="1" i="0" dirty="0">
              <a:effectLst/>
              <a:latin typeface="Nunito" pitchFamily="2" charset="0"/>
            </a:endParaRPr>
          </a:p>
        </p:txBody>
      </p:sp>
      <p:sp>
        <p:nvSpPr>
          <p:cNvPr id="13" name="CuadroTexto 12">
            <a:extLst>
              <a:ext uri="{FF2B5EF4-FFF2-40B4-BE49-F238E27FC236}">
                <a16:creationId xmlns:a16="http://schemas.microsoft.com/office/drawing/2014/main" id="{F30A8D78-98A2-8B47-7EC4-E3996722C505}"/>
              </a:ext>
            </a:extLst>
          </p:cNvPr>
          <p:cNvSpPr txBox="1"/>
          <p:nvPr/>
        </p:nvSpPr>
        <p:spPr>
          <a:xfrm>
            <a:off x="471532" y="2344990"/>
            <a:ext cx="2256800" cy="1815882"/>
          </a:xfrm>
          <a:prstGeom prst="rect">
            <a:avLst/>
          </a:prstGeom>
          <a:noFill/>
        </p:spPr>
        <p:txBody>
          <a:bodyPr wrap="square" rtlCol="0">
            <a:spAutoFit/>
          </a:bodyPr>
          <a:lstStyle/>
          <a:p>
            <a:r>
              <a:rPr lang="en-US" b="1" dirty="0">
                <a:latin typeface="Nunito" pitchFamily="2" charset="0"/>
              </a:rPr>
              <a:t>Block</a:t>
            </a:r>
          </a:p>
          <a:p>
            <a:r>
              <a:rPr lang="es-MX" b="0" i="0" dirty="0">
                <a:solidFill>
                  <a:srgbClr val="242424"/>
                </a:solidFill>
                <a:effectLst/>
                <a:latin typeface="Nunito" pitchFamily="2" charset="0"/>
              </a:rPr>
              <a:t>Contenedor o etiqueta que dentro de si tiene otros elementos.</a:t>
            </a:r>
          </a:p>
          <a:p>
            <a:endParaRPr lang="en-US" dirty="0">
              <a:latin typeface="Nunito" pitchFamily="2" charset="0"/>
            </a:endParaRPr>
          </a:p>
          <a:p>
            <a:r>
              <a:rPr lang="en-US" b="1" dirty="0">
                <a:latin typeface="Nunito" pitchFamily="2" charset="0"/>
              </a:rPr>
              <a:t>Examples</a:t>
            </a:r>
          </a:p>
          <a:p>
            <a:r>
              <a:rPr lang="en-US" dirty="0">
                <a:latin typeface="Nunito" pitchFamily="2" charset="0"/>
              </a:rPr>
              <a:t>header, container, menu, checkbox, input</a:t>
            </a:r>
            <a:endParaRPr lang="es-CO" dirty="0">
              <a:latin typeface="Nunito" pitchFamily="2" charset="0"/>
            </a:endParaRPr>
          </a:p>
        </p:txBody>
      </p:sp>
      <p:sp>
        <p:nvSpPr>
          <p:cNvPr id="15" name="CuadroTexto 14">
            <a:extLst>
              <a:ext uri="{FF2B5EF4-FFF2-40B4-BE49-F238E27FC236}">
                <a16:creationId xmlns:a16="http://schemas.microsoft.com/office/drawing/2014/main" id="{7F9E1A37-6BE2-8A60-8CBF-101FC4A1DA0B}"/>
              </a:ext>
            </a:extLst>
          </p:cNvPr>
          <p:cNvSpPr txBox="1"/>
          <p:nvPr/>
        </p:nvSpPr>
        <p:spPr>
          <a:xfrm>
            <a:off x="2876477" y="2359025"/>
            <a:ext cx="2444308" cy="1815882"/>
          </a:xfrm>
          <a:prstGeom prst="rect">
            <a:avLst/>
          </a:prstGeom>
          <a:noFill/>
        </p:spPr>
        <p:txBody>
          <a:bodyPr wrap="square" rtlCol="0">
            <a:spAutoFit/>
          </a:bodyPr>
          <a:lstStyle/>
          <a:p>
            <a:r>
              <a:rPr lang="en-US" b="1" dirty="0">
                <a:latin typeface="Nunito" pitchFamily="2" charset="0"/>
              </a:rPr>
              <a:t>Element</a:t>
            </a:r>
          </a:p>
          <a:p>
            <a:r>
              <a:rPr lang="es-MX" b="0" i="0" dirty="0">
                <a:solidFill>
                  <a:srgbClr val="242424"/>
                </a:solidFill>
                <a:effectLst/>
                <a:latin typeface="Nunito" pitchFamily="2" charset="0"/>
              </a:rPr>
              <a:t>Etiqueta HTML que forma parte de un bloque.</a:t>
            </a:r>
          </a:p>
          <a:p>
            <a:endParaRPr lang="en-US" dirty="0">
              <a:latin typeface="Nunito" pitchFamily="2" charset="0"/>
            </a:endParaRPr>
          </a:p>
          <a:p>
            <a:r>
              <a:rPr lang="en-US" b="1" dirty="0">
                <a:latin typeface="Nunito" pitchFamily="2" charset="0"/>
              </a:rPr>
              <a:t>Examples</a:t>
            </a:r>
          </a:p>
          <a:p>
            <a:r>
              <a:rPr lang="en-US" dirty="0">
                <a:latin typeface="Nunito" pitchFamily="2" charset="0"/>
              </a:rPr>
              <a:t>menu item, list item, checkbox caption, header title</a:t>
            </a:r>
            <a:endParaRPr lang="es-CO" dirty="0">
              <a:latin typeface="Nunito" pitchFamily="2" charset="0"/>
            </a:endParaRPr>
          </a:p>
        </p:txBody>
      </p:sp>
      <p:sp>
        <p:nvSpPr>
          <p:cNvPr id="17" name="CuadroTexto 16">
            <a:extLst>
              <a:ext uri="{FF2B5EF4-FFF2-40B4-BE49-F238E27FC236}">
                <a16:creationId xmlns:a16="http://schemas.microsoft.com/office/drawing/2014/main" id="{39B06328-9825-FAAF-1EB5-7F39D4BF858A}"/>
              </a:ext>
            </a:extLst>
          </p:cNvPr>
          <p:cNvSpPr txBox="1"/>
          <p:nvPr/>
        </p:nvSpPr>
        <p:spPr>
          <a:xfrm>
            <a:off x="5468930" y="2331563"/>
            <a:ext cx="3148900" cy="2246769"/>
          </a:xfrm>
          <a:prstGeom prst="rect">
            <a:avLst/>
          </a:prstGeom>
          <a:noFill/>
        </p:spPr>
        <p:txBody>
          <a:bodyPr wrap="square" rtlCol="0">
            <a:spAutoFit/>
          </a:bodyPr>
          <a:lstStyle/>
          <a:p>
            <a:r>
              <a:rPr lang="en-US" b="1" dirty="0">
                <a:latin typeface="Nunito" pitchFamily="2" charset="0"/>
              </a:rPr>
              <a:t>Modifier</a:t>
            </a:r>
          </a:p>
          <a:p>
            <a:r>
              <a:rPr lang="es-MX" b="0" i="0" dirty="0">
                <a:solidFill>
                  <a:srgbClr val="242424"/>
                </a:solidFill>
                <a:effectLst/>
                <a:latin typeface="Nunito" pitchFamily="2" charset="0"/>
              </a:rPr>
              <a:t>Característica que permite diferencia elementos dentro de un bloque. Se puede apreciar que un bloque puede ser un elemento de un bloque superior y viceversa.</a:t>
            </a:r>
          </a:p>
          <a:p>
            <a:endParaRPr lang="en-US" dirty="0">
              <a:latin typeface="Nunito" pitchFamily="2" charset="0"/>
            </a:endParaRPr>
          </a:p>
          <a:p>
            <a:r>
              <a:rPr lang="en-US" b="1" dirty="0">
                <a:latin typeface="Nunito" pitchFamily="2" charset="0"/>
              </a:rPr>
              <a:t>Examples</a:t>
            </a:r>
          </a:p>
          <a:p>
            <a:r>
              <a:rPr lang="en-US" dirty="0">
                <a:latin typeface="Nunito" pitchFamily="2" charset="0"/>
              </a:rPr>
              <a:t>disabled, highlighted, checked, fixed, size big, color yellow</a:t>
            </a:r>
            <a:endParaRPr lang="es-CO" dirty="0">
              <a:latin typeface="Nunito" pitchFamily="2" charset="0"/>
            </a:endParaRPr>
          </a:p>
        </p:txBody>
      </p:sp>
    </p:spTree>
    <p:extLst>
      <p:ext uri="{BB962C8B-B14F-4D97-AF65-F5344CB8AC3E}">
        <p14:creationId xmlns:p14="http://schemas.microsoft.com/office/powerpoint/2010/main" val="160521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050" name="Picture 2" descr="GitHub with captions">
            <a:extLst>
              <a:ext uri="{FF2B5EF4-FFF2-40B4-BE49-F238E27FC236}">
                <a16:creationId xmlns:a16="http://schemas.microsoft.com/office/drawing/2014/main" id="{F164D0D7-5919-F587-591E-D96E72208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67" y="96629"/>
            <a:ext cx="7318413" cy="495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0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ítulo 2">
            <a:extLst>
              <a:ext uri="{FF2B5EF4-FFF2-40B4-BE49-F238E27FC236}">
                <a16:creationId xmlns:a16="http://schemas.microsoft.com/office/drawing/2014/main" id="{6C8563AC-F042-3597-2C18-3B4DAD05DC79}"/>
              </a:ext>
            </a:extLst>
          </p:cNvPr>
          <p:cNvSpPr>
            <a:spLocks noGrp="1"/>
          </p:cNvSpPr>
          <p:nvPr>
            <p:ph type="title"/>
          </p:nvPr>
        </p:nvSpPr>
        <p:spPr>
          <a:xfrm>
            <a:off x="311700" y="109017"/>
            <a:ext cx="8520600" cy="572700"/>
          </a:xfrm>
        </p:spPr>
        <p:txBody>
          <a:bodyPr/>
          <a:lstStyle/>
          <a:p>
            <a:r>
              <a:rPr lang="es-CO" dirty="0"/>
              <a:t>Ejemplo</a:t>
            </a:r>
          </a:p>
        </p:txBody>
      </p:sp>
      <p:sp>
        <p:nvSpPr>
          <p:cNvPr id="4" name="CuadroTexto 3">
            <a:extLst>
              <a:ext uri="{FF2B5EF4-FFF2-40B4-BE49-F238E27FC236}">
                <a16:creationId xmlns:a16="http://schemas.microsoft.com/office/drawing/2014/main" id="{9C0C98C8-8A1C-3356-F4A7-D1F118BDF36E}"/>
              </a:ext>
            </a:extLst>
          </p:cNvPr>
          <p:cNvSpPr txBox="1"/>
          <p:nvPr/>
        </p:nvSpPr>
        <p:spPr>
          <a:xfrm>
            <a:off x="311700" y="905551"/>
            <a:ext cx="8054897" cy="307777"/>
          </a:xfrm>
          <a:prstGeom prst="rect">
            <a:avLst/>
          </a:prstGeom>
          <a:noFill/>
        </p:spPr>
        <p:txBody>
          <a:bodyPr wrap="square">
            <a:spAutoFit/>
          </a:bodyPr>
          <a:lstStyle/>
          <a:p>
            <a:r>
              <a:rPr lang="es-MX" b="0" i="0" dirty="0">
                <a:solidFill>
                  <a:srgbClr val="252525"/>
                </a:solidFill>
                <a:effectLst/>
                <a:latin typeface="Roboto" panose="02000000000000000000" pitchFamily="2" charset="0"/>
              </a:rPr>
              <a:t>Veamos cómo se puede implementar un elemento particular en una página en BEM.</a:t>
            </a:r>
            <a:endParaRPr lang="es-CO" dirty="0"/>
          </a:p>
        </p:txBody>
      </p:sp>
      <p:pic>
        <p:nvPicPr>
          <p:cNvPr id="3074" name="Picture 2" descr="GitHub buttons">
            <a:extLst>
              <a:ext uri="{FF2B5EF4-FFF2-40B4-BE49-F238E27FC236}">
                <a16:creationId xmlns:a16="http://schemas.microsoft.com/office/drawing/2014/main" id="{E3989E21-6B76-981B-ADBB-62EDE381F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510715"/>
            <a:ext cx="34385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220983E7-8CBE-5D9E-F962-826E97A28878}"/>
              </a:ext>
            </a:extLst>
          </p:cNvPr>
          <p:cNvPicPr>
            <a:picLocks noChangeAspect="1"/>
          </p:cNvPicPr>
          <p:nvPr/>
        </p:nvPicPr>
        <p:blipFill>
          <a:blip r:embed="rId4"/>
          <a:srcRect l="1119" t="26152" r="73634" b="46738"/>
          <a:stretch/>
        </p:blipFill>
        <p:spPr>
          <a:xfrm>
            <a:off x="311701" y="2072640"/>
            <a:ext cx="3658320" cy="2209800"/>
          </a:xfrm>
          <a:prstGeom prst="rect">
            <a:avLst/>
          </a:prstGeom>
        </p:spPr>
      </p:pic>
      <p:pic>
        <p:nvPicPr>
          <p:cNvPr id="10" name="Imagen 9">
            <a:extLst>
              <a:ext uri="{FF2B5EF4-FFF2-40B4-BE49-F238E27FC236}">
                <a16:creationId xmlns:a16="http://schemas.microsoft.com/office/drawing/2014/main" id="{C4B13465-67E4-3E2E-885B-6F75EA2E804C}"/>
              </a:ext>
            </a:extLst>
          </p:cNvPr>
          <p:cNvPicPr>
            <a:picLocks noChangeAspect="1"/>
          </p:cNvPicPr>
          <p:nvPr/>
        </p:nvPicPr>
        <p:blipFill>
          <a:blip r:embed="rId5"/>
          <a:srcRect l="1789" t="39025" r="59106" b="14435"/>
          <a:stretch/>
        </p:blipFill>
        <p:spPr>
          <a:xfrm>
            <a:off x="4163120" y="1340706"/>
            <a:ext cx="4971238" cy="3327938"/>
          </a:xfrm>
          <a:prstGeom prst="rect">
            <a:avLst/>
          </a:prstGeom>
        </p:spPr>
      </p:pic>
    </p:spTree>
    <p:extLst>
      <p:ext uri="{BB962C8B-B14F-4D97-AF65-F5344CB8AC3E}">
        <p14:creationId xmlns:p14="http://schemas.microsoft.com/office/powerpoint/2010/main" val="3504615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ítulo 2">
            <a:extLst>
              <a:ext uri="{FF2B5EF4-FFF2-40B4-BE49-F238E27FC236}">
                <a16:creationId xmlns:a16="http://schemas.microsoft.com/office/drawing/2014/main" id="{6C8563AC-F042-3597-2C18-3B4DAD05DC79}"/>
              </a:ext>
            </a:extLst>
          </p:cNvPr>
          <p:cNvSpPr>
            <a:spLocks noGrp="1"/>
          </p:cNvSpPr>
          <p:nvPr>
            <p:ph type="title"/>
          </p:nvPr>
        </p:nvSpPr>
        <p:spPr>
          <a:xfrm>
            <a:off x="311700" y="109017"/>
            <a:ext cx="8520600" cy="572700"/>
          </a:xfrm>
        </p:spPr>
        <p:txBody>
          <a:bodyPr/>
          <a:lstStyle/>
          <a:p>
            <a:r>
              <a:rPr lang="es-CO" dirty="0"/>
              <a:t>Ejemplo</a:t>
            </a:r>
          </a:p>
        </p:txBody>
      </p:sp>
      <p:pic>
        <p:nvPicPr>
          <p:cNvPr id="5" name="Imagen 4">
            <a:extLst>
              <a:ext uri="{FF2B5EF4-FFF2-40B4-BE49-F238E27FC236}">
                <a16:creationId xmlns:a16="http://schemas.microsoft.com/office/drawing/2014/main" id="{A9CE4748-B35A-200A-1EC2-7EB1AF29E352}"/>
              </a:ext>
            </a:extLst>
          </p:cNvPr>
          <p:cNvPicPr>
            <a:picLocks noChangeAspect="1"/>
          </p:cNvPicPr>
          <p:nvPr/>
        </p:nvPicPr>
        <p:blipFill>
          <a:blip r:embed="rId3"/>
          <a:srcRect t="19801" b="7642"/>
          <a:stretch/>
        </p:blipFill>
        <p:spPr>
          <a:xfrm>
            <a:off x="214522" y="959004"/>
            <a:ext cx="8735122" cy="3565067"/>
          </a:xfrm>
          <a:prstGeom prst="rect">
            <a:avLst/>
          </a:prstGeom>
        </p:spPr>
      </p:pic>
    </p:spTree>
    <p:extLst>
      <p:ext uri="{BB962C8B-B14F-4D97-AF65-F5344CB8AC3E}">
        <p14:creationId xmlns:p14="http://schemas.microsoft.com/office/powerpoint/2010/main" val="3632286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ítulo 2">
            <a:extLst>
              <a:ext uri="{FF2B5EF4-FFF2-40B4-BE49-F238E27FC236}">
                <a16:creationId xmlns:a16="http://schemas.microsoft.com/office/drawing/2014/main" id="{6C8563AC-F042-3597-2C18-3B4DAD05DC79}"/>
              </a:ext>
            </a:extLst>
          </p:cNvPr>
          <p:cNvSpPr>
            <a:spLocks noGrp="1"/>
          </p:cNvSpPr>
          <p:nvPr>
            <p:ph type="title"/>
          </p:nvPr>
        </p:nvSpPr>
        <p:spPr>
          <a:xfrm>
            <a:off x="311700" y="109017"/>
            <a:ext cx="8520600" cy="572700"/>
          </a:xfrm>
        </p:spPr>
        <p:txBody>
          <a:bodyPr/>
          <a:lstStyle/>
          <a:p>
            <a:r>
              <a:rPr lang="es-CO" dirty="0"/>
              <a:t>Ejemplo</a:t>
            </a:r>
          </a:p>
        </p:txBody>
      </p:sp>
      <p:pic>
        <p:nvPicPr>
          <p:cNvPr id="4098" name="Picture 2">
            <a:extLst>
              <a:ext uri="{FF2B5EF4-FFF2-40B4-BE49-F238E27FC236}">
                <a16:creationId xmlns:a16="http://schemas.microsoft.com/office/drawing/2014/main" id="{90D5B90E-8B9B-0F00-26B8-21AFCE52A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453" y="1022280"/>
            <a:ext cx="6724532" cy="378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28857"/>
      </p:ext>
    </p:extLst>
  </p:cSld>
  <p:clrMapOvr>
    <a:masterClrMapping/>
  </p:clrMapOvr>
</p:sld>
</file>

<file path=ppt/theme/theme1.xml><?xml version="1.0" encoding="utf-8"?>
<a:theme xmlns:a="http://schemas.openxmlformats.org/drawingml/2006/main"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282</Words>
  <Application>Microsoft Office PowerPoint</Application>
  <PresentationFormat>Presentación en pantalla (16:9)</PresentationFormat>
  <Paragraphs>35</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Roboto</vt:lpstr>
      <vt:lpstr>Nunito</vt:lpstr>
      <vt:lpstr>Arial</vt:lpstr>
      <vt:lpstr>Montserrat</vt:lpstr>
      <vt:lpstr>Dev F</vt:lpstr>
      <vt:lpstr>CSS Architectures</vt:lpstr>
      <vt:lpstr>BEM </vt:lpstr>
      <vt:lpstr>Caso tradicional</vt:lpstr>
      <vt:lpstr>Caso tradicional</vt:lpstr>
      <vt:lpstr>Blocks, Elements and Modifiers</vt:lpstr>
      <vt:lpstr>Presentación de PowerPoint</vt:lpstr>
      <vt:lpstr>Ejemplo</vt:lpstr>
      <vt:lpstr>Ejemplo</vt:lpstr>
      <vt:lpstr>Ejemplo</vt:lpstr>
      <vt:lpstr>Beneficios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Bienvenid@s</dc:title>
  <cp:lastModifiedBy>ANDRES FELIPE SANCHEZ ORTIZ</cp:lastModifiedBy>
  <cp:revision>34</cp:revision>
  <dcterms:modified xsi:type="dcterms:W3CDTF">2024-09-09T22:48:46Z</dcterms:modified>
</cp:coreProperties>
</file>